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0" r:id="rId6"/>
    <p:sldId id="273" r:id="rId7"/>
    <p:sldId id="258" r:id="rId8"/>
    <p:sldId id="283" r:id="rId9"/>
    <p:sldId id="275" r:id="rId10"/>
    <p:sldId id="271" r:id="rId11"/>
    <p:sldId id="277" r:id="rId12"/>
    <p:sldId id="278" r:id="rId13"/>
    <p:sldId id="280" r:id="rId14"/>
    <p:sldId id="282" r:id="rId15"/>
    <p:sldId id="279" r:id="rId16"/>
    <p:sldId id="272" r:id="rId17"/>
    <p:sldId id="281" r:id="rId18"/>
    <p:sldId id="261" r:id="rId19"/>
    <p:sldId id="267" r:id="rId20"/>
    <p:sldId id="274" r:id="rId21"/>
    <p:sldId id="285" r:id="rId22"/>
    <p:sldId id="262" r:id="rId23"/>
    <p:sldId id="284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8A8164-36AD-47B9-8A24-DB81A272A8D7}">
          <p14:sldIdLst>
            <p14:sldId id="256"/>
            <p14:sldId id="270"/>
            <p14:sldId id="273"/>
            <p14:sldId id="258"/>
            <p14:sldId id="283"/>
            <p14:sldId id="275"/>
            <p14:sldId id="271"/>
            <p14:sldId id="277"/>
            <p14:sldId id="278"/>
            <p14:sldId id="280"/>
            <p14:sldId id="282"/>
            <p14:sldId id="279"/>
            <p14:sldId id="272"/>
            <p14:sldId id="281"/>
            <p14:sldId id="261"/>
            <p14:sldId id="267"/>
            <p14:sldId id="274"/>
            <p14:sldId id="285"/>
            <p14:sldId id="262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96" y="67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Information with System Operator</a:t>
          </a:r>
        </a:p>
      </dgm:t>
      <dgm:extLst>
        <a:ext uri="{E40237B7-FDA0-4F09-8148-C483321AD2D9}">
          <dgm14:cNvPr xmlns:dgm14="http://schemas.microsoft.com/office/drawing/2010/diagram" id="0" name="" title="Group A heading"/>
        </a:ext>
      </dgm:extLs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Predicted probabilities 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Linear model for predicted probability vs price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Optimizer</a:t>
          </a:r>
        </a:p>
      </dgm:t>
      <dgm:extLst>
        <a:ext uri="{E40237B7-FDA0-4F09-8148-C483321AD2D9}">
          <dgm14:cNvPr xmlns:dgm14="http://schemas.microsoft.com/office/drawing/2010/diagram" id="0" name="" title="Group C heading"/>
        </a:ext>
      </dgm:extLs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Optimizing both customer utility and system operator utility</a:t>
          </a:r>
        </a:p>
      </dgm:t>
      <dgm:extLst>
        <a:ext uri="{E40237B7-FDA0-4F09-8148-C483321AD2D9}">
          <dgm14:cNvPr xmlns:dgm14="http://schemas.microsoft.com/office/drawing/2010/diagram" id="0" name="" title="Group C tasks"/>
        </a:ext>
      </dgm:extLs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71D67D5D-013C-4885-A61E-A3F99D7C7108}">
      <dgm:prSet phldrT="[Text]"/>
      <dgm:spPr/>
      <dgm:t>
        <a:bodyPr/>
        <a:lstStyle/>
        <a:p>
          <a:r>
            <a:rPr lang="en-US" dirty="0"/>
            <a:t>Predicted power</a:t>
          </a:r>
        </a:p>
      </dgm:t>
      <dgm:extLst>
        <a:ext uri="{E40237B7-FDA0-4F09-8148-C483321AD2D9}">
          <dgm14:cNvPr xmlns:dgm14="http://schemas.microsoft.com/office/drawing/2010/diagram" id="0" name="" title="Group A tasks"/>
        </a:ext>
      </dgm:extLst>
    </dgm:pt>
    <dgm:pt modelId="{13FD8B77-EC9C-4F7D-85F3-A7191A755A86}" type="parTrans" cxnId="{7CDF5A89-87DF-4CC1-8943-7A0E14869583}">
      <dgm:prSet/>
      <dgm:spPr/>
      <dgm:t>
        <a:bodyPr/>
        <a:lstStyle/>
        <a:p>
          <a:endParaRPr lang="en-US"/>
        </a:p>
      </dgm:t>
    </dgm:pt>
    <dgm:pt modelId="{BC16BF20-A847-48B0-889B-BA6389A79929}" type="sibTrans" cxnId="{7CDF5A89-87DF-4CC1-8943-7A0E14869583}">
      <dgm:prSet/>
      <dgm:spPr/>
      <dgm:t>
        <a:bodyPr/>
        <a:lstStyle/>
        <a:p>
          <a:endParaRPr lang="en-US"/>
        </a:p>
      </dgm:t>
    </dgm:pt>
    <dgm:pt modelId="{930B305F-E4B8-4AB7-AE75-590A50F7E146}">
      <dgm:prSet phldrT="[Text]"/>
      <dgm:spPr/>
      <dgm:t>
        <a:bodyPr/>
        <a:lstStyle/>
        <a:p>
          <a:r>
            <a:rPr lang="en-US" dirty="0"/>
            <a:t>Retail price</a:t>
          </a:r>
        </a:p>
      </dgm:t>
    </dgm:pt>
    <dgm:pt modelId="{284256D7-0C80-4BC8-A5EC-7E534E064531}" type="parTrans" cxnId="{9CE5625E-6226-4B4B-A04A-55505674D516}">
      <dgm:prSet/>
      <dgm:spPr/>
      <dgm:t>
        <a:bodyPr/>
        <a:lstStyle/>
        <a:p>
          <a:endParaRPr lang="en-US"/>
        </a:p>
      </dgm:t>
    </dgm:pt>
    <dgm:pt modelId="{75BF9689-919B-4D02-B895-B2117A406323}" type="sibTrans" cxnId="{9CE5625E-6226-4B4B-A04A-55505674D516}">
      <dgm:prSet/>
      <dgm:spPr/>
      <dgm:t>
        <a:bodyPr/>
        <a:lstStyle/>
        <a:p>
          <a:endParaRPr lang="en-US"/>
        </a:p>
      </dgm:t>
    </dgm:pt>
    <dgm:pt modelId="{B5729CD4-50E2-4011-8FEA-D48E8F429ED8}">
      <dgm:prSet phldrT="[Text]"/>
      <dgm:spPr/>
      <dgm:t>
        <a:bodyPr/>
        <a:lstStyle/>
        <a:p>
          <a:r>
            <a:rPr lang="en-US" dirty="0"/>
            <a:t>Wholesale price </a:t>
          </a:r>
        </a:p>
      </dgm:t>
    </dgm:pt>
    <dgm:pt modelId="{C1A6CF7D-6B02-420A-8CAA-FA2A5784CF51}" type="parTrans" cxnId="{ED2D49A1-4356-474C-8572-D93DC844340D}">
      <dgm:prSet/>
      <dgm:spPr/>
      <dgm:t>
        <a:bodyPr/>
        <a:lstStyle/>
        <a:p>
          <a:endParaRPr lang="en-US"/>
        </a:p>
      </dgm:t>
    </dgm:pt>
    <dgm:pt modelId="{422CF2F8-3324-4D90-88F5-C32C4B21BA51}" type="sibTrans" cxnId="{ED2D49A1-4356-474C-8572-D93DC844340D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Linear model for reduction vs price</a:t>
          </a:r>
        </a:p>
      </dgm:t>
      <dgm:extLst>
        <a:ext uri="{E40237B7-FDA0-4F09-8148-C483321AD2D9}">
          <dgm14:cNvPr xmlns:dgm14="http://schemas.microsoft.com/office/drawing/2010/diagram" id="0" name="" title="Group B tasks"/>
        </a:ext>
      </dgm:extLs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Models</a:t>
          </a:r>
        </a:p>
      </dgm:t>
      <dgm:extLst>
        <a:ext uri="{E40237B7-FDA0-4F09-8148-C483321AD2D9}">
          <dgm14:cNvPr xmlns:dgm14="http://schemas.microsoft.com/office/drawing/2010/diagram" id="0" name="" title="Group B heading"/>
        </a:ext>
      </dgm:extLs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85968889-40F0-49F5-8D5C-6578BFAB4210}">
      <dgm:prSet phldrT="[Text]"/>
      <dgm:spPr/>
      <dgm:t>
        <a:bodyPr/>
        <a:lstStyle/>
        <a:p>
          <a:r>
            <a:rPr lang="en-US" dirty="0"/>
            <a:t>Bilevel optimization – </a:t>
          </a:r>
          <a:r>
            <a:rPr lang="en-US" dirty="0" err="1"/>
            <a:t>Stackelberg</a:t>
          </a:r>
          <a:r>
            <a:rPr lang="en-US" dirty="0"/>
            <a:t> game  </a:t>
          </a:r>
        </a:p>
      </dgm:t>
      <dgm:extLst/>
    </dgm:pt>
    <dgm:pt modelId="{9C8DAF02-8F94-4C5D-823B-7CDF607F331A}" type="parTrans" cxnId="{2DECCE80-2580-4E2E-859E-0BAD38F3B836}">
      <dgm:prSet/>
      <dgm:spPr/>
      <dgm:t>
        <a:bodyPr/>
        <a:lstStyle/>
        <a:p>
          <a:endParaRPr lang="en-US"/>
        </a:p>
      </dgm:t>
    </dgm:pt>
    <dgm:pt modelId="{01BA4171-18F6-49E7-8DB8-AEABE56426FB}" type="sibTrans" cxnId="{2DECCE80-2580-4E2E-859E-0BAD38F3B836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47A942F6-847D-4AE7-9CA0-5319E5F60B4F}" type="pres">
      <dgm:prSet presAssocID="{C111C18A-FD96-4E63-821A-54D70D8DC6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A3914A-CB7F-4A5E-9543-C3A39D9197C9}" type="pres">
      <dgm:prSet presAssocID="{C111C18A-FD96-4E63-821A-54D70D8DC65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AC3D40F-8E66-452D-9CA4-C2871F2D10EF}" srcId="{C111C18A-FD96-4E63-821A-54D70D8DC65F}" destId="{33EAD35F-38F2-4CB7-9A6D-B04FFD8A51FD}" srcOrd="1" destOrd="0" parTransId="{81FE7DB1-4BFC-4407-80A9-E5514E94C61D}" sibTransId="{4B66B839-1910-459B-92B2-14846EBA7A70}"/>
    <dgm:cxn modelId="{C37B6112-2040-4348-B215-46F4F5D2EE62}" type="presOf" srcId="{3C67E77D-62FA-499D-B5E6-E79A091C5267}" destId="{81203336-F3DE-4B3A-BCF4-0F68C23AC2BB}" srcOrd="0" destOrd="0" presId="urn:microsoft.com/office/officeart/2005/8/layout/vList2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C46EA05D-4515-4BA4-A478-BB0E79150D25}" type="presOf" srcId="{930B305F-E4B8-4AB7-AE75-590A50F7E146}" destId="{6EA3914A-CB7F-4A5E-9543-C3A39D9197C9}" srcOrd="0" destOrd="2" presId="urn:microsoft.com/office/officeart/2005/8/layout/vList2"/>
    <dgm:cxn modelId="{9CE5625E-6226-4B4B-A04A-55505674D516}" srcId="{C111C18A-FD96-4E63-821A-54D70D8DC65F}" destId="{930B305F-E4B8-4AB7-AE75-590A50F7E146}" srcOrd="2" destOrd="0" parTransId="{284256D7-0C80-4BC8-A5EC-7E534E064531}" sibTransId="{75BF9689-919B-4D02-B895-B2117A406323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EE896344-E4D4-4152-8316-FFF14EFE4CC2}" type="presOf" srcId="{CC6B7442-0B72-4EF2-9F13-1325B51AFF9F}" destId="{D64CB5D5-837D-47FC-9E42-A26D800BC695}" srcOrd="0" destOrd="0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3383924B-E3C1-4E0D-93DC-3D353B87B99D}" type="presOf" srcId="{D6510970-8F9C-4B45-A0F3-6ACB9AA76D40}" destId="{782956A5-ADC8-4959-B856-589B9D9B9635}" srcOrd="0" destOrd="0" presId="urn:microsoft.com/office/officeart/2005/8/layout/vList2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90119837-5B71-4D44-BB01-DB0B084933C8}" destId="{C111C18A-FD96-4E63-821A-54D70D8DC65F}" srcOrd="0" destOrd="0" parTransId="{83BE74EF-FAB4-45A2-BBED-7CD5259AB210}" sibTransId="{B4F34DE2-2DAE-4F88-8C78-BD8892EBF4FF}"/>
    <dgm:cxn modelId="{D770275A-B0DF-44CF-A384-EACC135C5342}" type="presOf" srcId="{FE0A3CAE-D039-42F2-AF12-1E6F6793A633}" destId="{08B7B17B-8600-44B0-B235-389E5D71D804}" srcOrd="0" destOrd="0" presId="urn:microsoft.com/office/officeart/2005/8/layout/vList2"/>
    <dgm:cxn modelId="{BD7C427A-5FC8-4F89-8F55-4370E70C9A5A}" type="presOf" srcId="{709ED9DC-E391-4C6C-B788-93F1C2EFB6FD}" destId="{782956A5-ADC8-4959-B856-589B9D9B9635}" srcOrd="0" destOrd="1" presId="urn:microsoft.com/office/officeart/2005/8/layout/vList2"/>
    <dgm:cxn modelId="{2DECCE80-2580-4E2E-859E-0BAD38F3B836}" srcId="{CC6B7442-0B72-4EF2-9F13-1325B51AFF9F}" destId="{85968889-40F0-49F5-8D5C-6578BFAB4210}" srcOrd="1" destOrd="0" parTransId="{9C8DAF02-8F94-4C5D-823B-7CDF607F331A}" sibTransId="{01BA4171-18F6-49E7-8DB8-AEABE56426FB}"/>
    <dgm:cxn modelId="{7CDF5A89-87DF-4CC1-8943-7A0E14869583}" srcId="{C111C18A-FD96-4E63-821A-54D70D8DC65F}" destId="{71D67D5D-013C-4885-A61E-A3F99D7C7108}" srcOrd="0" destOrd="0" parTransId="{13FD8B77-EC9C-4F7D-85F3-A7191A755A86}" sibTransId="{BC16BF20-A847-48B0-889B-BA6389A79929}"/>
    <dgm:cxn modelId="{8BC45A92-58BF-4B34-A710-C531FF69EFA1}" type="presOf" srcId="{85968889-40F0-49F5-8D5C-6578BFAB4210}" destId="{08B7B17B-8600-44B0-B235-389E5D71D804}" srcOrd="0" destOrd="1" presId="urn:microsoft.com/office/officeart/2005/8/layout/vList2"/>
    <dgm:cxn modelId="{1198B798-FD3F-417E-8919-BBF7F44A1F6A}" type="presOf" srcId="{90119837-5B71-4D44-BB01-DB0B084933C8}" destId="{ED5DCCC5-BCA8-4491-AA37-BAF153ECA184}" srcOrd="0" destOrd="0" presId="urn:microsoft.com/office/officeart/2005/8/layout/vList2"/>
    <dgm:cxn modelId="{ED2D49A1-4356-474C-8572-D93DC844340D}" srcId="{C111C18A-FD96-4E63-821A-54D70D8DC65F}" destId="{B5729CD4-50E2-4011-8FEA-D48E8F429ED8}" srcOrd="3" destOrd="0" parTransId="{C1A6CF7D-6B02-420A-8CAA-FA2A5784CF51}" sibTransId="{422CF2F8-3324-4D90-88F5-C32C4B21BA51}"/>
    <dgm:cxn modelId="{BBFCABA5-2E0E-4CC8-BF18-B78716329FDB}" type="presOf" srcId="{33EAD35F-38F2-4CB7-9A6D-B04FFD8A51FD}" destId="{6EA3914A-CB7F-4A5E-9543-C3A39D9197C9}" srcOrd="0" destOrd="1" presId="urn:microsoft.com/office/officeart/2005/8/layout/vList2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357CF6B5-2B15-4A52-93C2-016961A7E50F}" type="presOf" srcId="{B5729CD4-50E2-4011-8FEA-D48E8F429ED8}" destId="{6EA3914A-CB7F-4A5E-9543-C3A39D9197C9}" srcOrd="0" destOrd="3" presId="urn:microsoft.com/office/officeart/2005/8/layout/vList2"/>
    <dgm:cxn modelId="{68DAE8B9-15FE-4552-91F9-C4AFCEB9594B}" type="presOf" srcId="{71D67D5D-013C-4885-A61E-A3F99D7C7108}" destId="{6EA3914A-CB7F-4A5E-9543-C3A39D9197C9}" srcOrd="0" destOrd="0" presId="urn:microsoft.com/office/officeart/2005/8/layout/vList2"/>
    <dgm:cxn modelId="{5AA98BCA-1539-4DF4-ABB3-8AB98C08E64C}" type="presOf" srcId="{C111C18A-FD96-4E63-821A-54D70D8DC65F}" destId="{47A942F6-847D-4AE7-9CA0-5319E5F60B4F}" srcOrd="0" destOrd="0" presId="urn:microsoft.com/office/officeart/2005/8/layout/vList2"/>
    <dgm:cxn modelId="{23BC3725-9E25-4B83-8F30-3577C7EDEACD}" type="presParOf" srcId="{ED5DCCC5-BCA8-4491-AA37-BAF153ECA184}" destId="{47A942F6-847D-4AE7-9CA0-5319E5F60B4F}" srcOrd="0" destOrd="0" presId="urn:microsoft.com/office/officeart/2005/8/layout/vList2"/>
    <dgm:cxn modelId="{35B0010D-5A50-4E3A-AB5E-4FDE822FA34F}" type="presParOf" srcId="{ED5DCCC5-BCA8-4491-AA37-BAF153ECA184}" destId="{6EA3914A-CB7F-4A5E-9543-C3A39D9197C9}" srcOrd="1" destOrd="0" presId="urn:microsoft.com/office/officeart/2005/8/layout/vList2"/>
    <dgm:cxn modelId="{011AEFB0-29A6-47C9-8097-E09A7ABEC44A}" type="presParOf" srcId="{ED5DCCC5-BCA8-4491-AA37-BAF153ECA184}" destId="{81203336-F3DE-4B3A-BCF4-0F68C23AC2BB}" srcOrd="2" destOrd="0" presId="urn:microsoft.com/office/officeart/2005/8/layout/vList2"/>
    <dgm:cxn modelId="{29E6835C-59D1-4D0E-B1D8-60041EEEBE9D}" type="presParOf" srcId="{ED5DCCC5-BCA8-4491-AA37-BAF153ECA184}" destId="{782956A5-ADC8-4959-B856-589B9D9B9635}" srcOrd="3" destOrd="0" presId="urn:microsoft.com/office/officeart/2005/8/layout/vList2"/>
    <dgm:cxn modelId="{4BA81705-493D-436D-8F5C-8A0A23209AB6}" type="presParOf" srcId="{ED5DCCC5-BCA8-4491-AA37-BAF153ECA184}" destId="{D64CB5D5-837D-47FC-9E42-A26D800BC695}" srcOrd="4" destOrd="0" presId="urn:microsoft.com/office/officeart/2005/8/layout/vList2"/>
    <dgm:cxn modelId="{B77E010D-C406-4330-9F1F-348370565A84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942F6-847D-4AE7-9CA0-5319E5F60B4F}">
      <dsp:nvSpPr>
        <dsp:cNvPr id="0" name=""/>
        <dsp:cNvSpPr/>
      </dsp:nvSpPr>
      <dsp:spPr>
        <a:xfrm>
          <a:off x="0" y="117378"/>
          <a:ext cx="5029199" cy="50368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Information with System Operator</a:t>
          </a:r>
        </a:p>
      </dsp:txBody>
      <dsp:txXfrm>
        <a:off x="24588" y="141966"/>
        <a:ext cx="4980023" cy="454509"/>
      </dsp:txXfrm>
    </dsp:sp>
    <dsp:sp modelId="{6EA3914A-CB7F-4A5E-9543-C3A39D9197C9}">
      <dsp:nvSpPr>
        <dsp:cNvPr id="0" name=""/>
        <dsp:cNvSpPr/>
      </dsp:nvSpPr>
      <dsp:spPr>
        <a:xfrm>
          <a:off x="0" y="621063"/>
          <a:ext cx="502919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Predicted power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Predicted probabilities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Retail price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Wholesale price </a:t>
          </a:r>
        </a:p>
      </dsp:txBody>
      <dsp:txXfrm>
        <a:off x="0" y="621063"/>
        <a:ext cx="5029199" cy="1108485"/>
      </dsp:txXfrm>
    </dsp:sp>
    <dsp:sp modelId="{81203336-F3DE-4B3A-BCF4-0F68C23AC2BB}">
      <dsp:nvSpPr>
        <dsp:cNvPr id="0" name=""/>
        <dsp:cNvSpPr/>
      </dsp:nvSpPr>
      <dsp:spPr>
        <a:xfrm>
          <a:off x="0" y="1729548"/>
          <a:ext cx="5029199" cy="50368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Models</a:t>
          </a:r>
        </a:p>
      </dsp:txBody>
      <dsp:txXfrm>
        <a:off x="24588" y="1754136"/>
        <a:ext cx="4980023" cy="454509"/>
      </dsp:txXfrm>
    </dsp:sp>
    <dsp:sp modelId="{782956A5-ADC8-4959-B856-589B9D9B9635}">
      <dsp:nvSpPr>
        <dsp:cNvPr id="0" name=""/>
        <dsp:cNvSpPr/>
      </dsp:nvSpPr>
      <dsp:spPr>
        <a:xfrm>
          <a:off x="0" y="2233233"/>
          <a:ext cx="502919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Linear model for reduction vs price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Linear model for predicted probability vs price</a:t>
          </a:r>
        </a:p>
      </dsp:txBody>
      <dsp:txXfrm>
        <a:off x="0" y="2233233"/>
        <a:ext cx="5029199" cy="554242"/>
      </dsp:txXfrm>
    </dsp:sp>
    <dsp:sp modelId="{D64CB5D5-837D-47FC-9E42-A26D800BC695}">
      <dsp:nvSpPr>
        <dsp:cNvPr id="0" name=""/>
        <dsp:cNvSpPr/>
      </dsp:nvSpPr>
      <dsp:spPr>
        <a:xfrm>
          <a:off x="0" y="2787476"/>
          <a:ext cx="5029199" cy="50368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Optimizer</a:t>
          </a:r>
        </a:p>
      </dsp:txBody>
      <dsp:txXfrm>
        <a:off x="24588" y="2812064"/>
        <a:ext cx="4980023" cy="454509"/>
      </dsp:txXfrm>
    </dsp:sp>
    <dsp:sp modelId="{08B7B17B-8600-44B0-B235-389E5D71D804}">
      <dsp:nvSpPr>
        <dsp:cNvPr id="0" name=""/>
        <dsp:cNvSpPr/>
      </dsp:nvSpPr>
      <dsp:spPr>
        <a:xfrm>
          <a:off x="0" y="3291161"/>
          <a:ext cx="5029199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Optimizing both customer utility and system operator utility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Bilevel optimization – </a:t>
          </a:r>
          <a:r>
            <a:rPr lang="en-US" sz="1600" kern="1200" dirty="0" err="1"/>
            <a:t>Stackelberg</a:t>
          </a:r>
          <a:r>
            <a:rPr lang="en-US" sz="1600" kern="1200" dirty="0"/>
            <a:t> game  </a:t>
          </a:r>
        </a:p>
      </dsp:txBody>
      <dsp:txXfrm>
        <a:off x="0" y="3291161"/>
        <a:ext cx="5029199" cy="782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12/12/2017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12/12/2017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14 December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" y="381000"/>
            <a:ext cx="4876799" cy="4724399"/>
          </a:xfrm>
        </p:spPr>
        <p:txBody>
          <a:bodyPr/>
          <a:lstStyle/>
          <a:p>
            <a:r>
              <a:rPr lang="en-US" dirty="0"/>
              <a:t>Learning Based Pricing Strategies for Demand Response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012" y="5410198"/>
            <a:ext cx="3962400" cy="1295401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Suhaila</a:t>
            </a:r>
            <a:r>
              <a:rPr lang="en-US" dirty="0"/>
              <a:t> </a:t>
            </a:r>
            <a:r>
              <a:rPr lang="en-US" dirty="0" err="1"/>
              <a:t>Shakiah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Electrical and Computer Engineering </a:t>
            </a:r>
          </a:p>
          <a:p>
            <a:endParaRPr lang="en-US" dirty="0"/>
          </a:p>
          <a:p>
            <a:r>
              <a:rPr lang="en-US" dirty="0"/>
              <a:t>New York University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4DD80-56E9-478B-A085-431BB9BC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88A0B-8EC5-4957-BAD2-AF3EB450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0B876-AF37-4979-B948-C2A0C76A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4630-AC73-4A1C-8B0E-195D788B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A4328-1010-434E-A323-D40558F3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C2F02-1DF0-4D8C-B86A-CDE4A269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4" t="15546" r="28744" b="11101"/>
          <a:stretch/>
        </p:blipFill>
        <p:spPr>
          <a:xfrm>
            <a:off x="2436812" y="137832"/>
            <a:ext cx="6781800" cy="658233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DA33F-359B-4A0E-84B2-00F0F8AD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A4058-4C9A-4146-8089-929FCC4F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2613E-21BC-48C0-A535-2C3C6F83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9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30EA-3F45-4A1F-B51C-60879132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483C-20ED-466F-A87A-A6D18101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5A88C-1C2F-4A0B-B996-D3D164336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0" t="23326" r="46250" b="6655"/>
          <a:stretch/>
        </p:blipFill>
        <p:spPr>
          <a:xfrm>
            <a:off x="2817812" y="476639"/>
            <a:ext cx="5810996" cy="590472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3ADE8-9AA6-4C6C-94FC-C08EF3D8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7A1BC-1611-4081-A900-3A349A2E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A444-98D6-407A-B2D3-F36F4C04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F69C-9CA0-45E2-876C-540E9A9A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457200"/>
            <a:ext cx="10971372" cy="1066800"/>
          </a:xfrm>
        </p:spPr>
        <p:txBody>
          <a:bodyPr/>
          <a:lstStyle/>
          <a:p>
            <a:r>
              <a:rPr lang="en-US" dirty="0"/>
              <a:t>Predicting probability of positive response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501AC-D3B9-4598-841A-C866194D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99" y="1905000"/>
            <a:ext cx="10287000" cy="4190999"/>
          </a:xfrm>
        </p:spPr>
        <p:txBody>
          <a:bodyPr/>
          <a:lstStyle/>
          <a:p>
            <a:r>
              <a:rPr lang="en-US" dirty="0"/>
              <a:t>Linear model for demand reduction and prices </a:t>
            </a:r>
          </a:p>
          <a:p>
            <a:r>
              <a:rPr lang="en-US" dirty="0"/>
              <a:t>Data: predicted power, weather data, prices </a:t>
            </a:r>
          </a:p>
          <a:p>
            <a:r>
              <a:rPr lang="en-US" dirty="0"/>
              <a:t>Logistic regression – Predicts probability of positive response </a:t>
            </a:r>
          </a:p>
          <a:p>
            <a:r>
              <a:rPr lang="en-US" dirty="0"/>
              <a:t>2300 data points from the power prediction (the algorithm is only as good as the predicted power) – 1000 training – 1300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5E6C-5CB8-477F-8D98-04505E0F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B0E7F-A6DA-40CE-9DF6-DFF8DF2E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123E6-2699-4960-9188-19ECBBB6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3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36" y="152400"/>
            <a:ext cx="10971372" cy="10668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9E52F-1242-4465-A37D-2168154FE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7" t="28883" r="53751" b="6655"/>
          <a:stretch/>
        </p:blipFill>
        <p:spPr>
          <a:xfrm>
            <a:off x="3884612" y="1219200"/>
            <a:ext cx="4038600" cy="5205307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61A14B1-0A75-4F97-931B-70542FCA4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3BAD6B5-D060-4C91-83DB-DEA4EFBF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E6BB636-B20B-47B0-ACFB-0B09D0C3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0A9E-2330-4A23-9234-0410D7ED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-216160"/>
            <a:ext cx="10971372" cy="10668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1C564-24A0-4C9C-AFA4-1C8390964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0" t="18313" r="29369" b="24080"/>
          <a:stretch/>
        </p:blipFill>
        <p:spPr>
          <a:xfrm>
            <a:off x="419868" y="1456353"/>
            <a:ext cx="5334000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1878E-0284-4A2C-8569-3CF0536B3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1" t="27772" r="28118" b="21353"/>
          <a:stretch/>
        </p:blipFill>
        <p:spPr>
          <a:xfrm>
            <a:off x="6434957" y="1464906"/>
            <a:ext cx="5450655" cy="4631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9720D1-99E5-481B-BEBE-2A76CA0BD231}"/>
              </a:ext>
            </a:extLst>
          </p:cNvPr>
          <p:cNvSpPr/>
          <p:nvPr/>
        </p:nvSpPr>
        <p:spPr>
          <a:xfrm>
            <a:off x="1598612" y="6248400"/>
            <a:ext cx="3561217" cy="39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AF532-9AD9-4587-BB06-9EE7C49E86C4}"/>
              </a:ext>
            </a:extLst>
          </p:cNvPr>
          <p:cNvSpPr/>
          <p:nvPr/>
        </p:nvSpPr>
        <p:spPr>
          <a:xfrm>
            <a:off x="7379675" y="6248400"/>
            <a:ext cx="3561217" cy="39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data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A5144-4E75-447B-9147-2E10F00E2B13}"/>
              </a:ext>
            </a:extLst>
          </p:cNvPr>
          <p:cNvSpPr/>
          <p:nvPr/>
        </p:nvSpPr>
        <p:spPr>
          <a:xfrm>
            <a:off x="2513012" y="908962"/>
            <a:ext cx="8427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	[0.32   0.5   0.31   0.78   0.44   0.84   </a:t>
            </a:r>
            <a:r>
              <a:rPr lang="en-US" dirty="0">
                <a:solidFill>
                  <a:srgbClr val="FF0000"/>
                </a:solidFill>
              </a:rPr>
              <a:t>0.09   0.06   0.12   0.3</a:t>
            </a:r>
            <a:r>
              <a:rPr lang="en-US" dirty="0"/>
              <a:t>]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1271E2-50FE-4E9D-B46C-F102B0E5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D3977D-86EB-4EEE-B5E8-03EBF015F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3AB2AD9-4628-43D2-A8E1-C0C0036A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1812" y="228600"/>
            <a:ext cx="10971372" cy="1066800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1EDA8-9CF8-4040-AEE2-7769B5AF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8337B-EA29-4267-A74A-61B205A7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35A88-EFB8-4990-907F-50177A9A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D4B04-F8C3-4F65-B2CA-DB331CB0FDF9}"/>
              </a:ext>
            </a:extLst>
          </p:cNvPr>
          <p:cNvSpPr txBox="1"/>
          <p:nvPr/>
        </p:nvSpPr>
        <p:spPr>
          <a:xfrm>
            <a:off x="379412" y="1676400"/>
            <a:ext cx="11352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 Function: </a:t>
            </a:r>
          </a:p>
          <a:p>
            <a:endParaRPr lang="en-US" dirty="0"/>
          </a:p>
          <a:p>
            <a:r>
              <a:rPr lang="en-US" sz="2400" dirty="0"/>
              <a:t>      min    (</a:t>
            </a:r>
            <a:r>
              <a:rPr lang="en-US" sz="2400" dirty="0">
                <a:solidFill>
                  <a:srgbClr val="FF0000"/>
                </a:solidFill>
              </a:rPr>
              <a:t>KL divergence </a:t>
            </a:r>
            <a:r>
              <a:rPr lang="en-US" sz="2400" dirty="0"/>
              <a:t>+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Over-Estimation</a:t>
            </a:r>
            <a:r>
              <a:rPr lang="en-US" sz="2400" dirty="0"/>
              <a:t>)*(ICF) + (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cost_so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 err="1">
                <a:solidFill>
                  <a:srgbClr val="FFC000"/>
                </a:solidFill>
              </a:rPr>
              <a:t>cost_cust</a:t>
            </a:r>
            <a:r>
              <a:rPr lang="en-US" sz="2400" dirty="0"/>
              <a:t>*(CI) + </a:t>
            </a:r>
            <a:r>
              <a:rPr lang="en-US" sz="2400" dirty="0" err="1">
                <a:solidFill>
                  <a:srgbClr val="7030A0"/>
                </a:solidFill>
              </a:rPr>
              <a:t>prev_fail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)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516553B-C4F4-4484-B1CA-CF0EC6430BD4}"/>
              </a:ext>
            </a:extLst>
          </p:cNvPr>
          <p:cNvSpPr/>
          <p:nvPr/>
        </p:nvSpPr>
        <p:spPr>
          <a:xfrm rot="16200000">
            <a:off x="3503612" y="934202"/>
            <a:ext cx="533400" cy="4191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BE19880-F539-4977-A4D3-D5DC5C696E73}"/>
              </a:ext>
            </a:extLst>
          </p:cNvPr>
          <p:cNvSpPr/>
          <p:nvPr/>
        </p:nvSpPr>
        <p:spPr>
          <a:xfrm rot="16200000">
            <a:off x="7961312" y="1797736"/>
            <a:ext cx="533400" cy="2438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5017439-B9E8-4E21-A95B-CAB0C0CBCD75}"/>
              </a:ext>
            </a:extLst>
          </p:cNvPr>
          <p:cNvSpPr/>
          <p:nvPr/>
        </p:nvSpPr>
        <p:spPr>
          <a:xfrm rot="16200000">
            <a:off x="10589498" y="2522350"/>
            <a:ext cx="533400" cy="9891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3B1B3-656B-4B92-9208-8C9D216016B0}"/>
              </a:ext>
            </a:extLst>
          </p:cNvPr>
          <p:cNvSpPr txBox="1"/>
          <p:nvPr/>
        </p:nvSpPr>
        <p:spPr>
          <a:xfrm>
            <a:off x="2855911" y="333976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Inconvenience Cost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1BB2A-124C-40D8-B547-8C2F80A8DBC5}"/>
              </a:ext>
            </a:extLst>
          </p:cNvPr>
          <p:cNvSpPr txBox="1"/>
          <p:nvPr/>
        </p:nvSpPr>
        <p:spPr>
          <a:xfrm>
            <a:off x="7466012" y="339323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Monetary Cost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DEFDA2-0F11-43B9-8A11-1B019A4EC686}"/>
              </a:ext>
            </a:extLst>
          </p:cNvPr>
          <p:cNvSpPr txBox="1"/>
          <p:nvPr/>
        </p:nvSpPr>
        <p:spPr>
          <a:xfrm>
            <a:off x="10070902" y="333255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 in time t-1 </a:t>
            </a: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F2F1727-4020-47E6-9C44-AE897841C27A}"/>
              </a:ext>
            </a:extLst>
          </p:cNvPr>
          <p:cNvSpPr/>
          <p:nvPr/>
        </p:nvSpPr>
        <p:spPr>
          <a:xfrm>
            <a:off x="1430694" y="1976985"/>
            <a:ext cx="10301090" cy="121301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40627-4171-4401-8777-B5C95168D025}"/>
              </a:ext>
            </a:extLst>
          </p:cNvPr>
          <p:cNvSpPr txBox="1"/>
          <p:nvPr/>
        </p:nvSpPr>
        <p:spPr>
          <a:xfrm>
            <a:off x="942326" y="2647604"/>
            <a:ext cx="8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068123-6D60-4D63-9AA8-726D76CC1BA3}"/>
              </a:ext>
            </a:extLst>
          </p:cNvPr>
          <p:cNvCxnSpPr/>
          <p:nvPr/>
        </p:nvCxnSpPr>
        <p:spPr>
          <a:xfrm>
            <a:off x="989012" y="2692063"/>
            <a:ext cx="22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0F178C-2CBC-492C-9652-96EE074CF937}"/>
              </a:ext>
            </a:extLst>
          </p:cNvPr>
          <p:cNvSpPr txBox="1"/>
          <p:nvPr/>
        </p:nvSpPr>
        <p:spPr>
          <a:xfrm>
            <a:off x="3122612" y="4224979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Subject to:         0≤  P(</a:t>
            </a:r>
            <a:r>
              <a:rPr lang="en-US" dirty="0" err="1"/>
              <a:t>i</a:t>
            </a:r>
            <a:r>
              <a:rPr lang="en-US" dirty="0"/>
              <a:t>) ≤ 1</a:t>
            </a:r>
          </a:p>
          <a:p>
            <a:r>
              <a:rPr lang="en-US" dirty="0"/>
              <a:t>	           </a:t>
            </a:r>
            <a:r>
              <a:rPr lang="en-US" dirty="0" err="1"/>
              <a:t>Dr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≤ P(max)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F9A91B05-17C2-4F69-9EFF-9AD146BB2B31}"/>
              </a:ext>
            </a:extLst>
          </p:cNvPr>
          <p:cNvSpPr/>
          <p:nvPr/>
        </p:nvSpPr>
        <p:spPr>
          <a:xfrm>
            <a:off x="4379911" y="4544273"/>
            <a:ext cx="152400" cy="7198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547CB-5FA4-4F93-9191-F8E4BD95E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F6F3F1-7DEB-4BD5-BD0D-2E06A414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4B403-AF8B-4AB8-8162-B8A2D479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59393-133D-405B-AD61-E080C522D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96" t="42220" r="3112" b="36663"/>
          <a:stretch/>
        </p:blipFill>
        <p:spPr>
          <a:xfrm>
            <a:off x="2014331" y="105422"/>
            <a:ext cx="7848600" cy="144780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739144F-1D3D-4AC8-BCAB-7D468529FC8D}"/>
              </a:ext>
            </a:extLst>
          </p:cNvPr>
          <p:cNvCxnSpPr>
            <a:cxnSpLocks/>
          </p:cNvCxnSpPr>
          <p:nvPr/>
        </p:nvCxnSpPr>
        <p:spPr>
          <a:xfrm rot="5400000">
            <a:off x="588482" y="657258"/>
            <a:ext cx="2442491" cy="225203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488EC6-4223-472C-83BE-E6B9C6F213C4}"/>
              </a:ext>
            </a:extLst>
          </p:cNvPr>
          <p:cNvSpPr txBox="1"/>
          <p:nvPr/>
        </p:nvSpPr>
        <p:spPr>
          <a:xfrm>
            <a:off x="209905" y="3025305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Distance between probability distributions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2B23E-6267-474F-94B0-74B47E82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6" t="54446" r="56252" b="35552"/>
          <a:stretch/>
        </p:blipFill>
        <p:spPr>
          <a:xfrm>
            <a:off x="169458" y="3889007"/>
            <a:ext cx="1785005" cy="685799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996807A-35B6-4738-9809-30237E803DE5}"/>
              </a:ext>
            </a:extLst>
          </p:cNvPr>
          <p:cNvCxnSpPr>
            <a:cxnSpLocks/>
          </p:cNvCxnSpPr>
          <p:nvPr/>
        </p:nvCxnSpPr>
        <p:spPr>
          <a:xfrm rot="5400000">
            <a:off x="3454061" y="1320055"/>
            <a:ext cx="2394924" cy="974016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39FC49-EBA6-4678-AD33-AC9107C8D7D5}"/>
              </a:ext>
            </a:extLst>
          </p:cNvPr>
          <p:cNvSpPr txBox="1"/>
          <p:nvPr/>
        </p:nvSpPr>
        <p:spPr>
          <a:xfrm>
            <a:off x="2181741" y="305787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pred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– power(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pred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10C0D3-7480-42C4-98F7-11A6C1A08F91}"/>
              </a:ext>
            </a:extLst>
          </p:cNvPr>
          <p:cNvGrpSpPr/>
          <p:nvPr/>
        </p:nvGrpSpPr>
        <p:grpSpPr>
          <a:xfrm>
            <a:off x="2284412" y="3459773"/>
            <a:ext cx="2057399" cy="272964"/>
            <a:chOff x="0" y="1729548"/>
            <a:chExt cx="5029199" cy="503685"/>
          </a:xfrm>
        </p:grpSpPr>
        <p:sp>
          <p:nvSpPr>
            <p:cNvPr id="22" name="Rectangle: Rounded Corners 21" title="Group B heading">
              <a:extLst>
                <a:ext uri="{FF2B5EF4-FFF2-40B4-BE49-F238E27FC236}">
                  <a16:creationId xmlns:a16="http://schemas.microsoft.com/office/drawing/2014/main" id="{56F631B0-448E-45D6-B740-C706FC384248}"/>
                </a:ext>
              </a:extLst>
            </p:cNvPr>
            <p:cNvSpPr/>
            <p:nvPr/>
          </p:nvSpPr>
          <p:spPr>
            <a:xfrm>
              <a:off x="0" y="1729548"/>
              <a:ext cx="5029199" cy="503685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A753E146-879D-42A8-AB8E-8FB0A1D2BD5C}"/>
                </a:ext>
              </a:extLst>
            </p:cNvPr>
            <p:cNvSpPr txBox="1"/>
            <p:nvPr/>
          </p:nvSpPr>
          <p:spPr>
            <a:xfrm>
              <a:off x="24588" y="1754136"/>
              <a:ext cx="4980023" cy="45450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Models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9C2E5A-93D4-4DE1-91A0-64789624EA44}"/>
              </a:ext>
            </a:extLst>
          </p:cNvPr>
          <p:cNvGrpSpPr/>
          <p:nvPr/>
        </p:nvGrpSpPr>
        <p:grpSpPr>
          <a:xfrm>
            <a:off x="2115032" y="3781362"/>
            <a:ext cx="3078182" cy="450545"/>
            <a:chOff x="-2495248" y="1956111"/>
            <a:chExt cx="7524447" cy="831364"/>
          </a:xfrm>
        </p:grpSpPr>
        <p:sp>
          <p:nvSpPr>
            <p:cNvPr id="20" name="Rectangle 19" title="Group B tasks">
              <a:extLst>
                <a:ext uri="{FF2B5EF4-FFF2-40B4-BE49-F238E27FC236}">
                  <a16:creationId xmlns:a16="http://schemas.microsoft.com/office/drawing/2014/main" id="{7BDAB599-7FC8-49CB-977D-0F99B9859903}"/>
                </a:ext>
              </a:extLst>
            </p:cNvPr>
            <p:cNvSpPr/>
            <p:nvPr/>
          </p:nvSpPr>
          <p:spPr>
            <a:xfrm>
              <a:off x="0" y="2233233"/>
              <a:ext cx="5029199" cy="55424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BEBA33-D49A-401E-A48D-9E21CFE59BF2}"/>
                </a:ext>
              </a:extLst>
            </p:cNvPr>
            <p:cNvSpPr txBox="1"/>
            <p:nvPr/>
          </p:nvSpPr>
          <p:spPr>
            <a:xfrm>
              <a:off x="-2495248" y="1956111"/>
              <a:ext cx="5029199" cy="554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9677" tIns="26670" rIns="149352" bIns="26670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600" kern="1200" dirty="0">
                  <a:solidFill>
                    <a:schemeClr val="accent4">
                      <a:lumMod val="75000"/>
                    </a:schemeClr>
                  </a:solidFill>
                </a:rPr>
                <a:t>Linear model for reduction vs price</a:t>
              </a:r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1. </a:t>
              </a:r>
              <a:r>
                <a:rPr lang="en-US" sz="1600" dirty="0" err="1">
                  <a:solidFill>
                    <a:schemeClr val="accent4">
                      <a:lumMod val="75000"/>
                    </a:schemeClr>
                  </a:solidFill>
                </a:rPr>
                <a:t>Dr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 = </a:t>
              </a:r>
              <a:r>
                <a:rPr lang="en-US" sz="1600" dirty="0" err="1">
                  <a:solidFill>
                    <a:schemeClr val="accent4">
                      <a:lumMod val="75000"/>
                    </a:schemeClr>
                  </a:solidFill>
                </a:rPr>
                <a:t>ap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 + b </a:t>
              </a:r>
              <a:endParaRPr lang="en-US" sz="1600" kern="1200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600" kern="1200" dirty="0">
                  <a:solidFill>
                    <a:schemeClr val="accent4">
                      <a:lumMod val="75000"/>
                    </a:schemeClr>
                  </a:solidFill>
                </a:rPr>
                <a:t>Linear model for predicted probability vs price</a:t>
              </a:r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r>
                <a:rPr lang="en-US" sz="1600" kern="1200" dirty="0">
                  <a:solidFill>
                    <a:schemeClr val="accent4">
                      <a:lumMod val="75000"/>
                    </a:schemeClr>
                  </a:solidFill>
                </a:rPr>
                <a:t>2. </a:t>
              </a:r>
              <a:r>
                <a:rPr lang="en-US" sz="1600" kern="1200" dirty="0" err="1">
                  <a:solidFill>
                    <a:schemeClr val="accent4">
                      <a:lumMod val="75000"/>
                    </a:schemeClr>
                  </a:solidFill>
                </a:rPr>
                <a:t>Prob</a:t>
              </a:r>
              <a:r>
                <a:rPr lang="en-US" sz="1600" kern="1200" dirty="0">
                  <a:solidFill>
                    <a:schemeClr val="accent4">
                      <a:lumMod val="75000"/>
                    </a:schemeClr>
                  </a:solidFill>
                </a:rPr>
                <a:t> = </a:t>
              </a:r>
              <a:r>
                <a:rPr lang="en-US" sz="1600" kern="1200" dirty="0" err="1">
                  <a:solidFill>
                    <a:schemeClr val="accent4">
                      <a:lumMod val="75000"/>
                    </a:schemeClr>
                  </a:solidFill>
                </a:rPr>
                <a:t>kp</a:t>
              </a:r>
              <a:r>
                <a:rPr lang="en-US" sz="1600" kern="1200" dirty="0">
                  <a:solidFill>
                    <a:schemeClr val="accent4">
                      <a:lumMod val="75000"/>
                    </a:schemeClr>
                  </a:solidFill>
                </a:rPr>
                <a:t> + c</a:t>
              </a:r>
            </a:p>
          </p:txBody>
        </p:sp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1E14486-C51A-4A78-ACEA-7F6B13DE6EC4}"/>
              </a:ext>
            </a:extLst>
          </p:cNvPr>
          <p:cNvCxnSpPr>
            <a:cxnSpLocks/>
          </p:cNvCxnSpPr>
          <p:nvPr/>
        </p:nvCxnSpPr>
        <p:spPr>
          <a:xfrm rot="5400000">
            <a:off x="5001756" y="1365768"/>
            <a:ext cx="2412788" cy="864727"/>
          </a:xfrm>
          <a:prstGeom prst="curvedConnector3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2692D8-C620-4533-BB51-97D68584252B}"/>
                  </a:ext>
                </a:extLst>
              </p:cNvPr>
              <p:cNvSpPr txBox="1"/>
              <p:nvPr/>
            </p:nvSpPr>
            <p:spPr>
              <a:xfrm>
                <a:off x="4519112" y="3092715"/>
                <a:ext cx="2476500" cy="326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</a:rPr>
                  <a:t>-( Normal loss - DR loss)</a:t>
                </a:r>
              </a:p>
              <a:p>
                <a:endParaRPr lang="en-US" sz="16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</a:rPr>
                  <a:t> Normal loss = </a:t>
                </a:r>
              </a:p>
              <a:p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</a:rPr>
                  <a:t>(W – R)*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</a:rPr>
                  <a:t>ypred</a:t>
                </a:r>
                <a:endParaRPr lang="en-US" sz="16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endParaRPr lang="en-US" sz="16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</a:rPr>
                  <a:t>DR loss = </a:t>
                </a:r>
              </a:p>
              <a:p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</a:rPr>
                  <a:t>(W- R)*(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</a:rPr>
                  <a:t>ypred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</a:rPr>
                  <a:t> - 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</a:rPr>
                  <a:t>Dr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</a:rPr>
                  <a:t>(</a:t>
                </a:r>
                <a:r>
                  <a:rPr lang="en-US" sz="1600" b="1" dirty="0" err="1">
                    <a:solidFill>
                      <a:schemeClr val="accent3">
                        <a:lumMod val="75000"/>
                      </a:schemeClr>
                    </a:solidFill>
                  </a:rPr>
                  <a:t>pred</a:t>
                </a:r>
                <a:r>
                  <a:rPr lang="en-US" sz="1600" b="1" dirty="0">
                    <a:solidFill>
                      <a:schemeClr val="accent3">
                        <a:lumMod val="75000"/>
                      </a:schemeClr>
                    </a:solidFill>
                  </a:rPr>
                  <a:t>))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6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16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sz="16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b="1" dirty="0"/>
              </a:p>
              <a:p>
                <a:endParaRPr lang="en-US" sz="1600" b="1" dirty="0"/>
              </a:p>
              <a:p>
                <a:r>
                  <a:rPr lang="en-US" sz="1600" u="sng" dirty="0">
                    <a:solidFill>
                      <a:schemeClr val="accent3">
                        <a:lumMod val="75000"/>
                      </a:schemeClr>
                    </a:solidFill>
                  </a:rPr>
                  <a:t>R =0.19</a:t>
                </a:r>
              </a:p>
              <a:p>
                <a:r>
                  <a:rPr lang="en-US" sz="1600" u="sng" dirty="0">
                    <a:solidFill>
                      <a:schemeClr val="accent3">
                        <a:lumMod val="75000"/>
                      </a:schemeClr>
                    </a:solidFill>
                  </a:rPr>
                  <a:t>W = 1.89</a:t>
                </a:r>
              </a:p>
              <a:p>
                <a:endParaRPr lang="en-US" sz="1600" b="1" dirty="0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2692D8-C620-4533-BB51-97D685842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112" y="3092715"/>
                <a:ext cx="2476500" cy="3262432"/>
              </a:xfrm>
              <a:prstGeom prst="rect">
                <a:avLst/>
              </a:prstGeom>
              <a:blipFill>
                <a:blip r:embed="rId4"/>
                <a:stretch>
                  <a:fillRect l="-5160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2BDE5120-78DD-43AE-894A-5EEC99E3FF28}"/>
              </a:ext>
            </a:extLst>
          </p:cNvPr>
          <p:cNvCxnSpPr>
            <a:cxnSpLocks/>
          </p:cNvCxnSpPr>
          <p:nvPr/>
        </p:nvCxnSpPr>
        <p:spPr>
          <a:xfrm rot="5400000">
            <a:off x="6556570" y="1623236"/>
            <a:ext cx="2366930" cy="395645"/>
          </a:xfrm>
          <a:prstGeom prst="curved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015D99-9FFD-4C84-8441-30FB4AF4EAA1}"/>
                  </a:ext>
                </a:extLst>
              </p:cNvPr>
              <p:cNvSpPr txBox="1"/>
              <p:nvPr/>
            </p:nvSpPr>
            <p:spPr>
              <a:xfrm>
                <a:off x="6838559" y="3092715"/>
                <a:ext cx="284405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C000"/>
                    </a:solidFill>
                  </a:rPr>
                  <a:t>R*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1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𝒀𝒑𝒓𝒆𝒅</m:t>
                        </m:r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𝑫𝒓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𝒑𝒓𝒆𝒅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b="1" dirty="0">
                    <a:solidFill>
                      <a:srgbClr val="FFC000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b="1" dirty="0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015D99-9FFD-4C84-8441-30FB4AF4E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559" y="3092715"/>
                <a:ext cx="2844059" cy="800219"/>
              </a:xfrm>
              <a:prstGeom prst="rect">
                <a:avLst/>
              </a:prstGeom>
              <a:blipFill>
                <a:blip r:embed="rId5"/>
                <a:stretch>
                  <a:fillRect l="-4721" t="-46212" b="-4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29713FD-6965-49BA-9108-E5181E4F43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51101" y="1166362"/>
            <a:ext cx="2520962" cy="1262059"/>
          </a:xfrm>
          <a:prstGeom prst="curved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4C85D9-0A3B-44C3-A3E5-3C5C5E9BC230}"/>
              </a:ext>
            </a:extLst>
          </p:cNvPr>
          <p:cNvSpPr txBox="1"/>
          <p:nvPr/>
        </p:nvSpPr>
        <p:spPr>
          <a:xfrm>
            <a:off x="9793574" y="3042703"/>
            <a:ext cx="271648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7030A0"/>
                </a:solidFill>
              </a:rPr>
              <a:t>Dr</a:t>
            </a:r>
            <a:r>
              <a:rPr lang="en-US" sz="1600" b="1" dirty="0">
                <a:solidFill>
                  <a:srgbClr val="7030A0"/>
                </a:solidFill>
              </a:rPr>
              <a:t>(</a:t>
            </a:r>
            <a:r>
              <a:rPr lang="en-US" sz="1600" b="1" dirty="0" err="1">
                <a:solidFill>
                  <a:srgbClr val="7030A0"/>
                </a:solidFill>
              </a:rPr>
              <a:t>pred</a:t>
            </a:r>
            <a:r>
              <a:rPr lang="en-US" sz="1600" b="1" dirty="0">
                <a:solidFill>
                  <a:srgbClr val="7030A0"/>
                </a:solidFill>
              </a:rPr>
              <a:t>) – actual(</a:t>
            </a:r>
            <a:r>
              <a:rPr lang="en-US" sz="1600" b="1" dirty="0" err="1">
                <a:solidFill>
                  <a:srgbClr val="7030A0"/>
                </a:solidFill>
              </a:rPr>
              <a:t>pred</a:t>
            </a:r>
            <a:r>
              <a:rPr lang="en-US" sz="1600" b="1" dirty="0">
                <a:solidFill>
                  <a:srgbClr val="7030A0"/>
                </a:solidFill>
              </a:rPr>
              <a:t>) + 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Loss(t-1)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70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-3825876"/>
            <a:ext cx="3962400" cy="47244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9234" y="136524"/>
            <a:ext cx="3962400" cy="76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90238-969C-43CB-99A4-EB2930EF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17DAB-DAFE-4E0E-939C-314C43A1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82228-1FA9-48AB-886B-079301F4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7657A3-FE88-4E2D-BFA3-A73BEE13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2" t="44443" r="54376" b="19992"/>
          <a:stretch/>
        </p:blipFill>
        <p:spPr>
          <a:xfrm>
            <a:off x="2284412" y="1026959"/>
            <a:ext cx="3466386" cy="2579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F9A08-0054-49E0-B3C5-C5F77A5CD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7" t="41109" r="50000" b="26660"/>
          <a:stretch/>
        </p:blipFill>
        <p:spPr>
          <a:xfrm>
            <a:off x="6815578" y="1026959"/>
            <a:ext cx="3810000" cy="2579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3621B8-4583-4B0A-B575-7995700F0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2" t="33329" r="53439" b="34440"/>
          <a:stretch/>
        </p:blipFill>
        <p:spPr>
          <a:xfrm>
            <a:off x="6761519" y="3776715"/>
            <a:ext cx="3780506" cy="2579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E4445-1136-476A-8039-1A4E4415F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20" t="48644" r="54223" b="19125"/>
          <a:stretch/>
        </p:blipFill>
        <p:spPr>
          <a:xfrm>
            <a:off x="2297019" y="3810585"/>
            <a:ext cx="3736023" cy="257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D96F-8049-4C63-9600-B2373599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0" y="-4139632"/>
            <a:ext cx="3962400" cy="47244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8D1C-A2FE-41BE-B197-B7A10208A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07B4A-D44E-4D15-8DFD-4DDE02F4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93FA-5654-45B9-BEDD-D613F39C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Learning Based Pricing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49616-2605-4EBD-BBBD-15AB47A0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7B3A4-8222-4909-A130-E0C95ADCE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7" t="47777" r="53751" b="19979"/>
          <a:stretch/>
        </p:blipFill>
        <p:spPr>
          <a:xfrm>
            <a:off x="171126" y="601668"/>
            <a:ext cx="2641354" cy="1918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65124D-91F9-4B3C-B370-7A263D106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2" t="48888" r="54376" b="17770"/>
          <a:stretch/>
        </p:blipFill>
        <p:spPr>
          <a:xfrm>
            <a:off x="177906" y="2486911"/>
            <a:ext cx="2634573" cy="2081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87B8F4-9EEE-4C8B-817B-189AC5D287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2" t="48889" r="53751" b="16658"/>
          <a:stretch/>
        </p:blipFill>
        <p:spPr>
          <a:xfrm>
            <a:off x="183241" y="4473008"/>
            <a:ext cx="2634572" cy="2081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E5F2B-EC27-48F3-AC71-8D7447715E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92" t="52223" r="54376" b="14435"/>
          <a:stretch/>
        </p:blipFill>
        <p:spPr>
          <a:xfrm>
            <a:off x="2917622" y="108505"/>
            <a:ext cx="2718541" cy="21718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BC26F8-CE1C-40C9-B5B3-CB7BE12C2B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92" t="49073" r="53751" b="17770"/>
          <a:stretch/>
        </p:blipFill>
        <p:spPr>
          <a:xfrm>
            <a:off x="2917621" y="2208075"/>
            <a:ext cx="2701353" cy="1918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12F79-79CD-4F2E-96E4-A39A3286C8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68" t="49073" r="54375" b="16658"/>
          <a:stretch/>
        </p:blipFill>
        <p:spPr>
          <a:xfrm>
            <a:off x="2920776" y="4103707"/>
            <a:ext cx="2698198" cy="22028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1520B2-C5B3-4B8B-A7D9-26FDD0DA5A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67" t="50173" r="53126" b="15546"/>
          <a:stretch/>
        </p:blipFill>
        <p:spPr>
          <a:xfrm>
            <a:off x="5825621" y="320161"/>
            <a:ext cx="2726179" cy="2250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24FB37-BA54-4A39-BE2A-85B963D62C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992" t="37096" r="53751" b="28883"/>
          <a:stretch/>
        </p:blipFill>
        <p:spPr>
          <a:xfrm>
            <a:off x="5842810" y="2498832"/>
            <a:ext cx="2708990" cy="2010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7CAB29-9F2B-47FE-978A-804B04F360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17" t="37048" r="53751" b="28883"/>
          <a:stretch/>
        </p:blipFill>
        <p:spPr>
          <a:xfrm>
            <a:off x="8834837" y="362591"/>
            <a:ext cx="2933830" cy="21006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DFE5FF-A20B-408A-9E9C-17B40AC5532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992" t="23404" r="53751" b="43332"/>
          <a:stretch/>
        </p:blipFill>
        <p:spPr>
          <a:xfrm>
            <a:off x="8834837" y="2419099"/>
            <a:ext cx="2933830" cy="20906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2E73126-8734-43C7-94C5-7CD128316509}"/>
              </a:ext>
            </a:extLst>
          </p:cNvPr>
          <p:cNvSpPr/>
          <p:nvPr/>
        </p:nvSpPr>
        <p:spPr>
          <a:xfrm>
            <a:off x="6064796" y="5493302"/>
            <a:ext cx="5421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[0.32   0.5   0.31   0.78   0.44   0.84   0.09   0.06   0.12   0.3]</a:t>
            </a:r>
          </a:p>
        </p:txBody>
      </p:sp>
    </p:spTree>
    <p:extLst>
      <p:ext uri="{BB962C8B-B14F-4D97-AF65-F5344CB8AC3E}">
        <p14:creationId xmlns:p14="http://schemas.microsoft.com/office/powerpoint/2010/main" val="260970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89212" y="-1905000"/>
            <a:ext cx="6781800" cy="609600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B876-1BE1-4AE9-AB6B-83639B3A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AD3C2-E88E-4F7B-9B1B-9104F684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94E29-4A3C-42C4-973B-591B6839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51627" y="76200"/>
            <a:ext cx="10971372" cy="1066800"/>
          </a:xfrm>
        </p:spPr>
        <p:txBody>
          <a:bodyPr/>
          <a:lstStyle/>
          <a:p>
            <a:r>
              <a:rPr lang="en-US" dirty="0"/>
              <a:t>Introduction 	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6612" y="2057400"/>
            <a:ext cx="10287000" cy="4190999"/>
          </a:xfrm>
        </p:spPr>
        <p:txBody>
          <a:bodyPr/>
          <a:lstStyle/>
          <a:p>
            <a:r>
              <a:rPr lang="en-US" dirty="0"/>
              <a:t>Changes in electric usage by end-use customers</a:t>
            </a:r>
          </a:p>
          <a:p>
            <a:pPr lvl="1"/>
            <a:r>
              <a:rPr lang="en-US" dirty="0"/>
              <a:t>Rising electricity prices </a:t>
            </a:r>
          </a:p>
          <a:p>
            <a:pPr lvl="1"/>
            <a:r>
              <a:rPr lang="en-US" dirty="0"/>
              <a:t>Incentives </a:t>
            </a:r>
          </a:p>
          <a:p>
            <a:pPr lvl="1"/>
            <a:r>
              <a:rPr lang="en-US" dirty="0"/>
              <a:t>System under jeopardy </a:t>
            </a:r>
          </a:p>
          <a:p>
            <a:pPr lvl="1"/>
            <a:r>
              <a:rPr lang="en-US" dirty="0"/>
              <a:t>High wholesale prices of electricity 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0A25B-D968-49E3-8E34-C35966C6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E6147-DFF8-4DCD-8AD3-EE62372B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EA4A9-39FD-4D38-82D8-5769D5EC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8C10-2730-439A-A5AA-A1A7E9C4D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2" y="-990600"/>
            <a:ext cx="6814648" cy="541020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Thank you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32778-C47A-407B-B1E0-1B6A5F2E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5BDB5-E170-4831-9BD2-056E6FA0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008EA-61FF-4D69-9573-3716BE4A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3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381000"/>
            <a:ext cx="10971372" cy="1066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55942051"/>
              </p:ext>
            </p:extLst>
          </p:nvPr>
        </p:nvGraphicFramePr>
        <p:xfrm>
          <a:off x="620420" y="1676400"/>
          <a:ext cx="5029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43B2753-A060-408D-B4DD-CA7209364F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AD3CE1-821F-4F1A-8F89-D566A717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C04A31E-5A85-4206-A430-EF0C8300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FFEEECF-6EAA-4D6A-A063-DD068204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2" y="786882"/>
            <a:ext cx="8231187" cy="762000"/>
          </a:xfrm>
        </p:spPr>
        <p:txBody>
          <a:bodyPr>
            <a:normAutofit/>
          </a:bodyPr>
          <a:lstStyle/>
          <a:p>
            <a:r>
              <a:rPr lang="en-US" dirty="0"/>
              <a:t>Problem Definition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526182-E5B0-466C-8D1F-FD2CAF08A460}"/>
              </a:ext>
            </a:extLst>
          </p:cNvPr>
          <p:cNvSpPr/>
          <p:nvPr/>
        </p:nvSpPr>
        <p:spPr>
          <a:xfrm>
            <a:off x="4113212" y="1143000"/>
            <a:ext cx="2819400" cy="16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 – System Operator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BB65BC-3D2D-4FF8-A641-62F3323D0DEB}"/>
              </a:ext>
            </a:extLst>
          </p:cNvPr>
          <p:cNvSpPr/>
          <p:nvPr/>
        </p:nvSpPr>
        <p:spPr>
          <a:xfrm>
            <a:off x="4189412" y="4377612"/>
            <a:ext cx="2819400" cy="16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Follower - Consumer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C98666-CC5B-40A3-9312-A9EEC003E8D6}"/>
              </a:ext>
            </a:extLst>
          </p:cNvPr>
          <p:cNvCxnSpPr/>
          <p:nvPr/>
        </p:nvCxnSpPr>
        <p:spPr>
          <a:xfrm>
            <a:off x="5027612" y="2743200"/>
            <a:ext cx="0" cy="163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C960C-3F6F-46BE-A04B-B973238D63BD}"/>
              </a:ext>
            </a:extLst>
          </p:cNvPr>
          <p:cNvCxnSpPr/>
          <p:nvPr/>
        </p:nvCxnSpPr>
        <p:spPr>
          <a:xfrm flipV="1">
            <a:off x="6170612" y="2701212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81618B2-0F90-48E8-A138-4A3E4951ED26}"/>
              </a:ext>
            </a:extLst>
          </p:cNvPr>
          <p:cNvSpPr/>
          <p:nvPr/>
        </p:nvSpPr>
        <p:spPr>
          <a:xfrm>
            <a:off x="3497432" y="3158412"/>
            <a:ext cx="1377778" cy="533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Prices</a:t>
            </a:r>
            <a:r>
              <a:rPr lang="en-US" dirty="0"/>
              <a:t> 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5FAACDCB-5589-4D51-8500-7B7872A6927B}"/>
              </a:ext>
            </a:extLst>
          </p:cNvPr>
          <p:cNvSpPr txBox="1">
            <a:spLocks/>
          </p:cNvSpPr>
          <p:nvPr/>
        </p:nvSpPr>
        <p:spPr>
          <a:xfrm>
            <a:off x="6323013" y="3158412"/>
            <a:ext cx="1676399" cy="533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1595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Corbel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669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0744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6479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Response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E2F6750-B93C-4DDF-9C35-43302C1A6330}"/>
              </a:ext>
            </a:extLst>
          </p:cNvPr>
          <p:cNvCxnSpPr>
            <a:cxnSpLocks/>
          </p:cNvCxnSpPr>
          <p:nvPr/>
        </p:nvCxnSpPr>
        <p:spPr>
          <a:xfrm flipV="1">
            <a:off x="8075610" y="2286000"/>
            <a:ext cx="1371598" cy="872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A1CA21-6FA1-4A44-A7C6-C7D87E67D8F3}"/>
              </a:ext>
            </a:extLst>
          </p:cNvPr>
          <p:cNvSpPr txBox="1"/>
          <p:nvPr/>
        </p:nvSpPr>
        <p:spPr>
          <a:xfrm>
            <a:off x="9447210" y="1792069"/>
            <a:ext cx="2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customer preference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6CC6B-2295-4005-9AB7-49992DD06AC9}"/>
              </a:ext>
            </a:extLst>
          </p:cNvPr>
          <p:cNvSpPr txBox="1"/>
          <p:nvPr/>
        </p:nvSpPr>
        <p:spPr>
          <a:xfrm>
            <a:off x="9447210" y="2835246"/>
            <a:ext cx="2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factors: </a:t>
            </a:r>
          </a:p>
          <a:p>
            <a:r>
              <a:rPr lang="en-US" dirty="0"/>
              <a:t>Weather, time of day 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5999A5F-4951-4064-9AE3-9E3224BDE80A}"/>
              </a:ext>
            </a:extLst>
          </p:cNvPr>
          <p:cNvCxnSpPr>
            <a:cxnSpLocks/>
          </p:cNvCxnSpPr>
          <p:nvPr/>
        </p:nvCxnSpPr>
        <p:spPr>
          <a:xfrm flipV="1">
            <a:off x="8113710" y="3158412"/>
            <a:ext cx="1333498" cy="266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42EF673-A84A-4795-934F-5854B05A89F6}"/>
              </a:ext>
            </a:extLst>
          </p:cNvPr>
          <p:cNvCxnSpPr>
            <a:cxnSpLocks/>
          </p:cNvCxnSpPr>
          <p:nvPr/>
        </p:nvCxnSpPr>
        <p:spPr>
          <a:xfrm>
            <a:off x="8113712" y="3691812"/>
            <a:ext cx="1333496" cy="4743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CE2621-C3B0-4F76-BA7B-5436440BC6AB}"/>
              </a:ext>
            </a:extLst>
          </p:cNvPr>
          <p:cNvSpPr txBox="1"/>
          <p:nvPr/>
        </p:nvSpPr>
        <p:spPr>
          <a:xfrm>
            <a:off x="9447208" y="3960458"/>
            <a:ext cx="266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Prices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BEA5351A-956F-44F4-9C47-AAF7268F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A19D380-A74B-4BE2-AFB2-32F02A2E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671C498-893C-46D7-BA6E-E5FF79A4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016F-36C3-4992-9D72-0DBB92BE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-1219200"/>
            <a:ext cx="8229599" cy="2819400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DCAD3-7649-4F63-8310-BDA62F3D534A}"/>
              </a:ext>
            </a:extLst>
          </p:cNvPr>
          <p:cNvSpPr txBox="1"/>
          <p:nvPr/>
        </p:nvSpPr>
        <p:spPr>
          <a:xfrm>
            <a:off x="608012" y="2209800"/>
            <a:ext cx="1059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Modelling customer behavior by accounting for various factors using techniques in machine learning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Incorporating learnt behavior into the optimization problem for pricing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9DD4E-8F31-4536-BFF8-54AE919B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826E2-716C-40B4-9F52-9159B3B6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AC830-1C83-428B-8E36-F9126BA76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8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1FDC-64A0-4EF1-A749-9965DBB0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57200"/>
            <a:ext cx="10971372" cy="10668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D1C8-5038-4150-8EB5-C8A392405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81200"/>
            <a:ext cx="10287000" cy="4190999"/>
          </a:xfrm>
        </p:spPr>
        <p:txBody>
          <a:bodyPr/>
          <a:lstStyle/>
          <a:p>
            <a:r>
              <a:rPr lang="en-US" dirty="0"/>
              <a:t>University of Massachusetts dataset for 10 homes for the year 2016 </a:t>
            </a:r>
          </a:p>
          <a:p>
            <a:r>
              <a:rPr lang="en-US" dirty="0"/>
              <a:t>Power usage data: Power used in </a:t>
            </a:r>
            <a:r>
              <a:rPr lang="en-US" dirty="0" err="1"/>
              <a:t>KWh</a:t>
            </a:r>
            <a:r>
              <a:rPr lang="en-US" dirty="0"/>
              <a:t> </a:t>
            </a:r>
          </a:p>
          <a:p>
            <a:r>
              <a:rPr lang="en-US" dirty="0"/>
              <a:t>Weather data: Temperature, precipitation, humidity, rainfall</a:t>
            </a:r>
          </a:p>
          <a:p>
            <a:r>
              <a:rPr lang="en-US" dirty="0"/>
              <a:t>1 minute interval data converted to one hour intervals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CF1C-8716-4228-8173-F1614400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F1200-E7AF-4C94-A32D-5FA90EF7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86E55-9C9B-421A-9745-8088902E8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28600"/>
            <a:ext cx="10971372" cy="1066800"/>
          </a:xfrm>
        </p:spPr>
        <p:txBody>
          <a:bodyPr/>
          <a:lstStyle/>
          <a:p>
            <a:r>
              <a:rPr lang="en-US" dirty="0"/>
              <a:t>Power consumption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AD26-8EF8-42CF-8C25-604B0C7F2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311" y="1866900"/>
            <a:ext cx="10287000" cy="4190999"/>
          </a:xfrm>
        </p:spPr>
        <p:txBody>
          <a:bodyPr/>
          <a:lstStyle/>
          <a:p>
            <a:r>
              <a:rPr lang="en-US" dirty="0"/>
              <a:t>Data very non-linear 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Features:</a:t>
            </a:r>
          </a:p>
          <a:p>
            <a:pPr marL="0" indent="0">
              <a:buNone/>
            </a:pPr>
            <a:r>
              <a:rPr lang="en-US" dirty="0"/>
              <a:t> - Day of week – month - hour of day –  humidity – visibility – precipitation – past power usage</a:t>
            </a:r>
          </a:p>
          <a:p>
            <a:r>
              <a:rPr lang="en-US" dirty="0"/>
              <a:t>Total 8000 data points – 5700 training - 2300 testing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5447FC4B-04FC-48A4-A54A-C898298C9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1" y="609600"/>
            <a:ext cx="285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71E3B-4E4B-48EF-B925-84F2BD7C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0BB2D-EC92-4209-8D9A-973D154D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D15E-5AA9-4D1E-8384-4D37B075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5B2FB5-558D-4CF6-9109-771200A2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16" t="38182" r="53579" b="23636"/>
          <a:stretch/>
        </p:blipFill>
        <p:spPr>
          <a:xfrm>
            <a:off x="838201" y="40712"/>
            <a:ext cx="4038600" cy="2735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3FABC-7FD6-4317-BCC5-5A89BF4F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4" t="37770" r="54382" b="26670"/>
          <a:stretch/>
        </p:blipFill>
        <p:spPr>
          <a:xfrm>
            <a:off x="5368925" y="73093"/>
            <a:ext cx="3886200" cy="2703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0B4A9-6A79-4B60-A732-3C8F92EB3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66" t="37775" r="53126" b="25549"/>
          <a:stretch/>
        </p:blipFill>
        <p:spPr>
          <a:xfrm>
            <a:off x="838201" y="2895600"/>
            <a:ext cx="4038600" cy="2776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CFA6D-B928-411B-B350-F6E63DC5D4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66" t="39997" r="52501" b="24439"/>
          <a:stretch/>
        </p:blipFill>
        <p:spPr>
          <a:xfrm>
            <a:off x="5368925" y="2874169"/>
            <a:ext cx="3967163" cy="27432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265506E-2877-4CC1-873D-F35993541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03612" y="6019800"/>
            <a:ext cx="3961606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score training set: 0.675055213466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score test set: 0.788481487599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04AA2-7045-465D-9115-8CF6BCCA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E8325-ECE2-49E3-BF11-E5396030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33B36-1CFF-44F1-87CF-19B53D70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5053-45E0-4C9D-A460-CABD8101A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86" y="1800225"/>
            <a:ext cx="9869584" cy="15325138"/>
          </a:xfrm>
        </p:spPr>
        <p:txBody>
          <a:bodyPr/>
          <a:lstStyle/>
          <a:p>
            <a:r>
              <a:rPr lang="en-US" dirty="0"/>
              <a:t>Selected 10 houses </a:t>
            </a:r>
          </a:p>
          <a:p>
            <a:r>
              <a:rPr lang="en-US" dirty="0"/>
              <a:t>Synthetic power usage</a:t>
            </a:r>
          </a:p>
          <a:p>
            <a:r>
              <a:rPr lang="en-US" dirty="0"/>
              <a:t>Assigned a probability of positive response to each house </a:t>
            </a:r>
          </a:p>
          <a:p>
            <a:pPr marL="0" indent="0">
              <a:buNone/>
            </a:pPr>
            <a:r>
              <a:rPr lang="en-US" dirty="0"/>
              <a:t> 	[0.32   0.5   0.31   0.78   0.44   0.84   0.09   0.06   0.12   0.3]</a:t>
            </a:r>
          </a:p>
          <a:p>
            <a:r>
              <a:rPr lang="en-US" dirty="0"/>
              <a:t>Significant reduction: m percentage of base-line power usage</a:t>
            </a:r>
          </a:p>
          <a:p>
            <a:r>
              <a:rPr lang="en-US" dirty="0"/>
              <a:t>Past performance parameter assigns m value </a:t>
            </a:r>
          </a:p>
          <a:p>
            <a:r>
              <a:rPr lang="en-US" dirty="0"/>
              <a:t>Random vector of m values between 0 and 1 assigned to each house based on past performance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E0707A-3E56-4A15-AF85-2584F1F2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381000"/>
            <a:ext cx="10971372" cy="1066800"/>
          </a:xfrm>
        </p:spPr>
        <p:txBody>
          <a:bodyPr/>
          <a:lstStyle/>
          <a:p>
            <a:r>
              <a:rPr lang="en-US" dirty="0"/>
              <a:t>Synthetic data generation for demand response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CFED-D463-4D66-826A-017DFF7D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2017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81D52-E49F-4AE0-B17D-B9761919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Learning Based Pricing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6E6E9-CFAE-4103-AED1-90588428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marketing glass cube presentation (widescreen).potx" id="{74DE7380-C30D-4469-ADD7-E6F9EE4B3B5B}" vid="{155E0FAD-96D2-43CD-8C5A-B2DD74F4492C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AACE6D-8EB6-447A-8DFD-C2C0C52916AC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40262f94-9f35-4ac3-9a90-690165a166b7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a4f35948-e619-41b3-aa29-22878b09cfd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marketing glass cube presentation (widescreen)</Template>
  <TotalTime>644</TotalTime>
  <Words>620</Words>
  <Application>Microsoft Office PowerPoint</Application>
  <PresentationFormat>Custom</PresentationFormat>
  <Paragraphs>165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Corbel</vt:lpstr>
      <vt:lpstr>Courier New</vt:lpstr>
      <vt:lpstr>Marketing 16x9</vt:lpstr>
      <vt:lpstr>Learning Based Pricing Strategies for Demand Response</vt:lpstr>
      <vt:lpstr>Introduction   </vt:lpstr>
      <vt:lpstr>Outline</vt:lpstr>
      <vt:lpstr>PowerPoint Presentation</vt:lpstr>
      <vt:lpstr>Learning</vt:lpstr>
      <vt:lpstr>Data</vt:lpstr>
      <vt:lpstr>Power consumption prediction</vt:lpstr>
      <vt:lpstr>score training set: 0.675055213466  score test set: 0.788481487599 </vt:lpstr>
      <vt:lpstr>Synthetic data generation for demand response</vt:lpstr>
      <vt:lpstr>PowerPoint Presentation</vt:lpstr>
      <vt:lpstr>PowerPoint Presentation</vt:lpstr>
      <vt:lpstr>Predicting probability of positive response </vt:lpstr>
      <vt:lpstr>Results</vt:lpstr>
      <vt:lpstr>Results</vt:lpstr>
      <vt:lpstr>Optimization</vt:lpstr>
      <vt:lpstr>PowerPoint Presentation</vt:lpstr>
      <vt:lpstr>Results</vt:lpstr>
      <vt:lpstr>Results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Based Pricing Strategies for Demand Response</dc:title>
  <dc:creator>suhaila.shakiah@outlook.com</dc:creator>
  <cp:lastModifiedBy>suhaila.shakiah@outlook.com</cp:lastModifiedBy>
  <cp:revision>30</cp:revision>
  <dcterms:created xsi:type="dcterms:W3CDTF">2017-12-10T23:55:08Z</dcterms:created>
  <dcterms:modified xsi:type="dcterms:W3CDTF">2017-12-12T09:14:40Z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